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1"/>
  </p:notesMasterIdLst>
  <p:sldIdLst>
    <p:sldId id="256" r:id="rId2"/>
    <p:sldId id="312" r:id="rId3"/>
    <p:sldId id="269" r:id="rId4"/>
    <p:sldId id="259" r:id="rId5"/>
    <p:sldId id="260" r:id="rId6"/>
    <p:sldId id="261" r:id="rId7"/>
    <p:sldId id="313" r:id="rId8"/>
    <p:sldId id="262" r:id="rId9"/>
    <p:sldId id="278" r:id="rId10"/>
    <p:sldId id="263" r:id="rId11"/>
    <p:sldId id="315" r:id="rId12"/>
    <p:sldId id="264" r:id="rId13"/>
    <p:sldId id="316" r:id="rId14"/>
    <p:sldId id="325" r:id="rId15"/>
    <p:sldId id="326" r:id="rId16"/>
    <p:sldId id="319" r:id="rId17"/>
    <p:sldId id="265" r:id="rId18"/>
    <p:sldId id="322" r:id="rId19"/>
    <p:sldId id="324" r:id="rId20"/>
  </p:sldIdLst>
  <p:sldSz cx="9144000" cy="5143500" type="screen16x9"/>
  <p:notesSz cx="6858000" cy="9144000"/>
  <p:embeddedFontLst>
    <p:embeddedFont>
      <p:font typeface="Advent Pro" panose="020B0604020202020204" charset="0"/>
      <p:regular r:id="rId22"/>
      <p:bold r:id="rId23"/>
      <p:italic r:id="rId24"/>
      <p:boldItalic r:id="rId25"/>
    </p:embeddedFont>
    <p:embeddedFont>
      <p:font typeface="Anaheim" panose="020B0604020202020204" charset="0"/>
      <p:regular r:id="rId26"/>
      <p:bold r:id="rId27"/>
    </p:embeddedFont>
    <p:embeddedFont>
      <p:font typeface="Assistant" pitchFamily="2" charset="-79"/>
      <p:regular r:id="rId28"/>
      <p:bold r:id="rId29"/>
    </p:embeddedFont>
    <p:embeddedFont>
      <p:font typeface="Bebas Neue" panose="020B0606020202050201" pitchFamily="34" charset="0"/>
      <p:regular r:id="rId30"/>
    </p:embeddedFont>
    <p:embeddedFont>
      <p:font typeface="Raleway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BDA0FA-5B35-40FE-A3C5-9B71B7002AFE}">
  <a:tblStyle styleId="{68BDA0FA-5B35-40FE-A3C5-9B71B7002A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6F9917E-DA47-498F-8C75-FBC0C70004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customXml" Target="../customXml/item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e41d02e9c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8e41d02e9c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4D836D59-517D-F9EC-3107-12385824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4dda1946d_6_308:notes">
            <a:extLst>
              <a:ext uri="{FF2B5EF4-FFF2-40B4-BE49-F238E27FC236}">
                <a16:creationId xmlns:a16="http://schemas.microsoft.com/office/drawing/2014/main" id="{3802221F-1518-42F8-8A5E-16E5A65EA5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4dda1946d_6_308:notes">
            <a:extLst>
              <a:ext uri="{FF2B5EF4-FFF2-40B4-BE49-F238E27FC236}">
                <a16:creationId xmlns:a16="http://schemas.microsoft.com/office/drawing/2014/main" id="{F56A578C-39A7-7511-2836-90D6BEBEF0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082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7272F270-6ED9-D631-88F8-91E864E2A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4dda1946d_6_308:notes">
            <a:extLst>
              <a:ext uri="{FF2B5EF4-FFF2-40B4-BE49-F238E27FC236}">
                <a16:creationId xmlns:a16="http://schemas.microsoft.com/office/drawing/2014/main" id="{84390CC2-7EE8-9A00-7CA7-829BC26868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4dda1946d_6_308:notes">
            <a:extLst>
              <a:ext uri="{FF2B5EF4-FFF2-40B4-BE49-F238E27FC236}">
                <a16:creationId xmlns:a16="http://schemas.microsoft.com/office/drawing/2014/main" id="{ECFDDCD0-41AC-050A-4602-BF001D6606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10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>
          <a:extLst>
            <a:ext uri="{FF2B5EF4-FFF2-40B4-BE49-F238E27FC236}">
              <a16:creationId xmlns:a16="http://schemas.microsoft.com/office/drawing/2014/main" id="{C23DA1E6-46F6-B4BD-FEAF-E560E6BBF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4dda1946d_6_344:notes">
            <a:extLst>
              <a:ext uri="{FF2B5EF4-FFF2-40B4-BE49-F238E27FC236}">
                <a16:creationId xmlns:a16="http://schemas.microsoft.com/office/drawing/2014/main" id="{8492634C-FEDF-2404-15FF-8947257246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4dda1946d_6_344:notes">
            <a:extLst>
              <a:ext uri="{FF2B5EF4-FFF2-40B4-BE49-F238E27FC236}">
                <a16:creationId xmlns:a16="http://schemas.microsoft.com/office/drawing/2014/main" id="{229EA955-A423-D3DF-D5EF-3CC0A56A5C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652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B2B52A20-49E1-F77E-A98C-92F563915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4dda1946d_6_308:notes">
            <a:extLst>
              <a:ext uri="{FF2B5EF4-FFF2-40B4-BE49-F238E27FC236}">
                <a16:creationId xmlns:a16="http://schemas.microsoft.com/office/drawing/2014/main" id="{32AAE022-E659-0564-CC66-517003E2A4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4dda1946d_6_308:notes">
            <a:extLst>
              <a:ext uri="{FF2B5EF4-FFF2-40B4-BE49-F238E27FC236}">
                <a16:creationId xmlns:a16="http://schemas.microsoft.com/office/drawing/2014/main" id="{F3179ADB-FC05-2BAD-C603-8898A9A8A0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489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>
          <a:extLst>
            <a:ext uri="{FF2B5EF4-FFF2-40B4-BE49-F238E27FC236}">
              <a16:creationId xmlns:a16="http://schemas.microsoft.com/office/drawing/2014/main" id="{5A4593C5-BD27-4F56-97CE-D99A8DA4C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d5260bdd85_0_313:notes">
            <a:extLst>
              <a:ext uri="{FF2B5EF4-FFF2-40B4-BE49-F238E27FC236}">
                <a16:creationId xmlns:a16="http://schemas.microsoft.com/office/drawing/2014/main" id="{00BCC66B-72B3-78C5-A100-A54E36D0BF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d5260bdd85_0_313:notes">
            <a:extLst>
              <a:ext uri="{FF2B5EF4-FFF2-40B4-BE49-F238E27FC236}">
                <a16:creationId xmlns:a16="http://schemas.microsoft.com/office/drawing/2014/main" id="{BD5C78E0-A1A5-0B60-E55A-149FAD3137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05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8EF913A6-EAAF-C6DB-AE79-7E2BE0289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5260bdd85_0_256:notes">
            <a:extLst>
              <a:ext uri="{FF2B5EF4-FFF2-40B4-BE49-F238E27FC236}">
                <a16:creationId xmlns:a16="http://schemas.microsoft.com/office/drawing/2014/main" id="{52F7BD33-2CAD-0997-51C7-2A0012AE68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5260bdd85_0_256:notes">
            <a:extLst>
              <a:ext uri="{FF2B5EF4-FFF2-40B4-BE49-F238E27FC236}">
                <a16:creationId xmlns:a16="http://schemas.microsoft.com/office/drawing/2014/main" id="{98DBCFF5-F956-C7CE-85E5-31EBABF5B9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98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AA2619F2-1266-8F79-E136-2466D179B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4dda1946d_6_308:notes">
            <a:extLst>
              <a:ext uri="{FF2B5EF4-FFF2-40B4-BE49-F238E27FC236}">
                <a16:creationId xmlns:a16="http://schemas.microsoft.com/office/drawing/2014/main" id="{41C713B2-C647-D3F3-45EB-F566F1647A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4dda1946d_6_308:notes">
            <a:extLst>
              <a:ext uri="{FF2B5EF4-FFF2-40B4-BE49-F238E27FC236}">
                <a16:creationId xmlns:a16="http://schemas.microsoft.com/office/drawing/2014/main" id="{8DE2419B-D419-E317-20F3-3BD8AEC54D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25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29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58925" y="859200"/>
            <a:ext cx="6426300" cy="29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58838" y="3808500"/>
            <a:ext cx="6426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7250" y="-69012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713225" y="365352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7662150" y="2370575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1"/>
          </p:nvPr>
        </p:nvSpPr>
        <p:spPr>
          <a:xfrm>
            <a:off x="720059" y="1734240"/>
            <a:ext cx="6874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2"/>
          </p:nvPr>
        </p:nvSpPr>
        <p:spPr>
          <a:xfrm>
            <a:off x="719992" y="2841520"/>
            <a:ext cx="6874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3"/>
          </p:nvPr>
        </p:nvSpPr>
        <p:spPr>
          <a:xfrm>
            <a:off x="719925" y="3948800"/>
            <a:ext cx="6874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4"/>
          </p:nvPr>
        </p:nvSpPr>
        <p:spPr>
          <a:xfrm>
            <a:off x="720059" y="1371125"/>
            <a:ext cx="6874200" cy="3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5"/>
          </p:nvPr>
        </p:nvSpPr>
        <p:spPr>
          <a:xfrm>
            <a:off x="720002" y="2478398"/>
            <a:ext cx="6874200" cy="3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ubTitle" idx="6"/>
          </p:nvPr>
        </p:nvSpPr>
        <p:spPr>
          <a:xfrm>
            <a:off x="719925" y="3585672"/>
            <a:ext cx="6874200" cy="3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rot="10800000" flipH="1">
            <a:off x="-1187725" y="158457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rot="10800000" flipH="1">
            <a:off x="3919650" y="-92112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7997825" y="3714000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1"/>
          </p:nvPr>
        </p:nvSpPr>
        <p:spPr>
          <a:xfrm>
            <a:off x="1253225" y="1685400"/>
            <a:ext cx="28110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subTitle" idx="2"/>
          </p:nvPr>
        </p:nvSpPr>
        <p:spPr>
          <a:xfrm>
            <a:off x="5079776" y="1685400"/>
            <a:ext cx="28110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3"/>
          </p:nvPr>
        </p:nvSpPr>
        <p:spPr>
          <a:xfrm>
            <a:off x="1253225" y="3345975"/>
            <a:ext cx="28110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ubTitle" idx="4"/>
          </p:nvPr>
        </p:nvSpPr>
        <p:spPr>
          <a:xfrm>
            <a:off x="5079776" y="3345975"/>
            <a:ext cx="28110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ubTitle" idx="5"/>
          </p:nvPr>
        </p:nvSpPr>
        <p:spPr>
          <a:xfrm>
            <a:off x="1253224" y="13158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ubTitle" idx="6"/>
          </p:nvPr>
        </p:nvSpPr>
        <p:spPr>
          <a:xfrm>
            <a:off x="1253224" y="297650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7"/>
          </p:nvPr>
        </p:nvSpPr>
        <p:spPr>
          <a:xfrm>
            <a:off x="5079749" y="13158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ubTitle" idx="8"/>
          </p:nvPr>
        </p:nvSpPr>
        <p:spPr>
          <a:xfrm>
            <a:off x="5079749" y="297650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51700" y="79937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6142725" y="439927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7948300" y="983825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1180950" y="101772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415200" y="-1120150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1200" y="3718550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51700" y="79937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6142725" y="439927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7948300" y="983825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812950" y="4344950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4479200" y="-1361450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775" y="1508750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24250" y="2208525"/>
            <a:ext cx="35397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924250" y="1012925"/>
            <a:ext cx="1277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>
            <a:spLocks noGrp="1"/>
          </p:cNvSpPr>
          <p:nvPr>
            <p:ph type="pic" idx="3"/>
          </p:nvPr>
        </p:nvSpPr>
        <p:spPr>
          <a:xfrm flipH="1">
            <a:off x="5008825" y="1012925"/>
            <a:ext cx="3117600" cy="311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0" name="Google Shape;20;p3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1">
            <a:off x="-770650" y="-14377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flipH="1">
            <a:off x="5365475" y="3653525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5055246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1583154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5055246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1583154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275" y="-69012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7867600" y="312252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-746900" y="1665100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20000" y="1820550"/>
            <a:ext cx="2429700" cy="15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4136100" y="1329600"/>
            <a:ext cx="4294800" cy="24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49" name="Google Shape;49;p7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859550" y="3229500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600588" y="-749150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643500" y="3592050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380650" y="1441675"/>
            <a:ext cx="4382700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380650" y="2784625"/>
            <a:ext cx="43827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974988" y="17247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43600" y="207342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377425" y="47437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785088" y="2784625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1"/>
          </p:nvPr>
        </p:nvSpPr>
        <p:spPr>
          <a:xfrm>
            <a:off x="4911372" y="2463900"/>
            <a:ext cx="30549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2"/>
          </p:nvPr>
        </p:nvSpPr>
        <p:spPr>
          <a:xfrm>
            <a:off x="1177697" y="2463900"/>
            <a:ext cx="30549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3"/>
          </p:nvPr>
        </p:nvSpPr>
        <p:spPr>
          <a:xfrm>
            <a:off x="1177698" y="1905000"/>
            <a:ext cx="3054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4"/>
          </p:nvPr>
        </p:nvSpPr>
        <p:spPr>
          <a:xfrm>
            <a:off x="4911403" y="1905000"/>
            <a:ext cx="3054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6975" y="-46267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99600" y="365352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7735525" y="445025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1"/>
          </p:nvPr>
        </p:nvSpPr>
        <p:spPr>
          <a:xfrm>
            <a:off x="4947753" y="1898050"/>
            <a:ext cx="30408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2"/>
          </p:nvPr>
        </p:nvSpPr>
        <p:spPr>
          <a:xfrm>
            <a:off x="1155450" y="1898050"/>
            <a:ext cx="30408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-465850" y="3764250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8322550" y="148997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7480300" y="-969775"/>
            <a:ext cx="1900950" cy="1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dvent Pro"/>
              <a:buNone/>
              <a:defRPr sz="30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●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○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Char char="■"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6" r:id="rId6"/>
    <p:sldLayoutId id="2147483658" r:id="rId7"/>
    <p:sldLayoutId id="2147483665" r:id="rId8"/>
    <p:sldLayoutId id="2147483666" r:id="rId9"/>
    <p:sldLayoutId id="2147483667" r:id="rId10"/>
    <p:sldLayoutId id="2147483668" r:id="rId11"/>
    <p:sldLayoutId id="2147483672" r:id="rId12"/>
    <p:sldLayoutId id="2147483675" r:id="rId13"/>
    <p:sldLayoutId id="214748367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sorens9@asu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ctrTitle"/>
          </p:nvPr>
        </p:nvSpPr>
        <p:spPr>
          <a:xfrm>
            <a:off x="1358838" y="676507"/>
            <a:ext cx="6426300" cy="10578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Race Against Melt</a:t>
            </a:r>
            <a:endParaRPr dirty="0"/>
          </a:p>
        </p:txBody>
      </p:sp>
      <p:sp>
        <p:nvSpPr>
          <p:cNvPr id="255" name="Google Shape;255;p34"/>
          <p:cNvSpPr txBox="1">
            <a:spLocks noGrp="1"/>
          </p:cNvSpPr>
          <p:nvPr>
            <p:ph type="subTitle" idx="1"/>
          </p:nvPr>
        </p:nvSpPr>
        <p:spPr>
          <a:xfrm>
            <a:off x="1358838" y="3533437"/>
            <a:ext cx="6426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Anneli Sorensen, Steve Desch</a:t>
            </a:r>
          </a:p>
          <a:p>
            <a:r>
              <a:rPr lang="en-US" sz="2400" dirty="0"/>
              <a:t>Arizona State University</a:t>
            </a:r>
          </a:p>
          <a:p>
            <a:r>
              <a:rPr lang="en-US" sz="2400" dirty="0"/>
              <a:t>SESE</a:t>
            </a:r>
          </a:p>
        </p:txBody>
      </p:sp>
      <p:sp>
        <p:nvSpPr>
          <p:cNvPr id="2" name="Google Shape;254;p34">
            <a:extLst>
              <a:ext uri="{FF2B5EF4-FFF2-40B4-BE49-F238E27FC236}">
                <a16:creationId xmlns:a16="http://schemas.microsoft.com/office/drawing/2014/main" id="{1121B13C-DE25-C410-9169-FAA0C8D9D3CD}"/>
              </a:ext>
            </a:extLst>
          </p:cNvPr>
          <p:cNvSpPr txBox="1">
            <a:spLocks/>
          </p:cNvSpPr>
          <p:nvPr/>
        </p:nvSpPr>
        <p:spPr>
          <a:xfrm>
            <a:off x="1358838" y="1446977"/>
            <a:ext cx="6426300" cy="105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dvent Pro"/>
              <a:buNone/>
              <a:defRPr sz="60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dvent Pro"/>
              <a:buNone/>
              <a:defRPr sz="5200" b="1" i="0" u="none" strike="noStrike" cap="none">
                <a:solidFill>
                  <a:srgbClr val="191919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dvent Pro"/>
              <a:buNone/>
              <a:defRPr sz="5200" b="1" i="0" u="none" strike="noStrike" cap="none">
                <a:solidFill>
                  <a:srgbClr val="191919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dvent Pro"/>
              <a:buNone/>
              <a:defRPr sz="5200" b="1" i="0" u="none" strike="noStrike" cap="none">
                <a:solidFill>
                  <a:srgbClr val="191919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dvent Pro"/>
              <a:buNone/>
              <a:defRPr sz="5200" b="1" i="0" u="none" strike="noStrike" cap="none">
                <a:solidFill>
                  <a:srgbClr val="191919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dvent Pro"/>
              <a:buNone/>
              <a:defRPr sz="5200" b="1" i="0" u="none" strike="noStrike" cap="none">
                <a:solidFill>
                  <a:srgbClr val="191919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dvent Pro"/>
              <a:buNone/>
              <a:defRPr sz="5200" b="1" i="0" u="none" strike="noStrike" cap="none">
                <a:solidFill>
                  <a:srgbClr val="191919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dvent Pro"/>
              <a:buNone/>
              <a:defRPr sz="5200" b="1" i="0" u="none" strike="noStrike" cap="none">
                <a:solidFill>
                  <a:srgbClr val="191919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dvent Pro"/>
              <a:buNone/>
              <a:defRPr sz="5200" b="1" i="0" u="none" strike="noStrike" cap="none">
                <a:solidFill>
                  <a:srgbClr val="191919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r>
              <a:rPr lang="en-US" sz="4800" dirty="0"/>
              <a:t>Mapping Arctic 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subTitle" idx="1"/>
          </p:nvPr>
        </p:nvSpPr>
        <p:spPr>
          <a:xfrm>
            <a:off x="1177696" y="2946201"/>
            <a:ext cx="30549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Best for analyzing salinity and snow-ice interactions</a:t>
            </a:r>
            <a:endParaRPr lang="en" dirty="0"/>
          </a:p>
        </p:txBody>
      </p:sp>
      <p:sp>
        <p:nvSpPr>
          <p:cNvPr id="315" name="Google Shape;315;p41"/>
          <p:cNvSpPr txBox="1">
            <a:spLocks noGrp="1"/>
          </p:cNvSpPr>
          <p:nvPr>
            <p:ph type="subTitle" idx="2"/>
          </p:nvPr>
        </p:nvSpPr>
        <p:spPr>
          <a:xfrm>
            <a:off x="1177695" y="1567644"/>
            <a:ext cx="3171277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Updated previous works to current version</a:t>
            </a:r>
            <a:endParaRPr lang="en-US" altLang="en-US" dirty="0">
              <a:solidFill>
                <a:schemeClr val="tx1"/>
              </a:solidFill>
              <a:latin typeface="Assistant" pitchFamily="2" charset="-79"/>
              <a:cs typeface="Assistant" pitchFamily="2" charset="-79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Investigated effect of pumping water on top of the ice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16" name="Google Shape;316;p41"/>
          <p:cNvSpPr txBox="1">
            <a:spLocks noGrp="1"/>
          </p:cNvSpPr>
          <p:nvPr>
            <p:ph type="subTitle" idx="3"/>
          </p:nvPr>
        </p:nvSpPr>
        <p:spPr>
          <a:xfrm>
            <a:off x="1177696" y="1069057"/>
            <a:ext cx="3054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Changes</a:t>
            </a:r>
            <a:endParaRPr dirty="0"/>
          </a:p>
        </p:txBody>
      </p:sp>
      <p:sp>
        <p:nvSpPr>
          <p:cNvPr id="317" name="Google Shape;317;p41"/>
          <p:cNvSpPr txBox="1">
            <a:spLocks noGrp="1"/>
          </p:cNvSpPr>
          <p:nvPr>
            <p:ph type="subTitle" idx="4"/>
          </p:nvPr>
        </p:nvSpPr>
        <p:spPr>
          <a:xfrm>
            <a:off x="1177696" y="2408464"/>
            <a:ext cx="3054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" dirty="0"/>
              <a:t>ros</a:t>
            </a:r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512507-C0E7-E9BF-E445-1637624A06E3}"/>
              </a:ext>
            </a:extLst>
          </p:cNvPr>
          <p:cNvCxnSpPr/>
          <p:nvPr/>
        </p:nvCxnSpPr>
        <p:spPr>
          <a:xfrm>
            <a:off x="4572000" y="837535"/>
            <a:ext cx="0" cy="3746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315;p41">
            <a:extLst>
              <a:ext uri="{FF2B5EF4-FFF2-40B4-BE49-F238E27FC236}">
                <a16:creationId xmlns:a16="http://schemas.microsoft.com/office/drawing/2014/main" id="{FEA1D12B-1D98-DFC9-8D67-B88F1861C493}"/>
              </a:ext>
            </a:extLst>
          </p:cNvPr>
          <p:cNvSpPr txBox="1">
            <a:spLocks/>
          </p:cNvSpPr>
          <p:nvPr/>
        </p:nvSpPr>
        <p:spPr>
          <a:xfrm>
            <a:off x="5862944" y="2363738"/>
            <a:ext cx="3054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Google Shape;316;p41">
            <a:extLst>
              <a:ext uri="{FF2B5EF4-FFF2-40B4-BE49-F238E27FC236}">
                <a16:creationId xmlns:a16="http://schemas.microsoft.com/office/drawing/2014/main" id="{3FC76F37-5980-A214-4F40-CE535AC9FB0C}"/>
              </a:ext>
            </a:extLst>
          </p:cNvPr>
          <p:cNvSpPr txBox="1">
            <a:spLocks/>
          </p:cNvSpPr>
          <p:nvPr/>
        </p:nvSpPr>
        <p:spPr>
          <a:xfrm>
            <a:off x="4920027" y="1069300"/>
            <a:ext cx="30549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indent="-304800" algn="ctr"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indent="-304800" algn="ctr"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indent="-304800" algn="ctr"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indent="-304800" algn="ctr"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indent="-304800" algn="ctr"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indent="-304800" algn="ctr"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indent="-304800" algn="ctr"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indent="-304800" algn="ctr"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Changes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A6190E4-A439-5CE4-057C-BF99DC8567C6}"/>
              </a:ext>
            </a:extLst>
          </p:cNvPr>
          <p:cNvSpPr txBox="1">
            <a:spLocks/>
          </p:cNvSpPr>
          <p:nvPr/>
        </p:nvSpPr>
        <p:spPr>
          <a:xfrm>
            <a:off x="-1235440" y="5591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dvent Pro"/>
              <a:buNone/>
              <a:defRPr sz="30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algn="ctr"/>
            <a:r>
              <a:rPr lang="en-US" sz="2400" dirty="0"/>
              <a:t>Version 1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5C2CB43-89C6-AE2E-FB4F-79EC9C501604}"/>
              </a:ext>
            </a:extLst>
          </p:cNvPr>
          <p:cNvSpPr txBox="1">
            <a:spLocks/>
          </p:cNvSpPr>
          <p:nvPr/>
        </p:nvSpPr>
        <p:spPr>
          <a:xfrm>
            <a:off x="2425254" y="56020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dvent Pro"/>
              <a:buNone/>
              <a:defRPr sz="30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algn="ctr"/>
            <a:r>
              <a:rPr lang="en-US" sz="2400" dirty="0"/>
              <a:t>Version 2</a:t>
            </a:r>
          </a:p>
        </p:txBody>
      </p:sp>
      <p:sp>
        <p:nvSpPr>
          <p:cNvPr id="12" name="Google Shape;314;p41">
            <a:extLst>
              <a:ext uri="{FF2B5EF4-FFF2-40B4-BE49-F238E27FC236}">
                <a16:creationId xmlns:a16="http://schemas.microsoft.com/office/drawing/2014/main" id="{7F2B2D96-6A9F-6B25-0641-C625EC3B89BF}"/>
              </a:ext>
            </a:extLst>
          </p:cNvPr>
          <p:cNvSpPr txBox="1">
            <a:spLocks/>
          </p:cNvSpPr>
          <p:nvPr/>
        </p:nvSpPr>
        <p:spPr>
          <a:xfrm>
            <a:off x="1177665" y="3979088"/>
            <a:ext cx="3054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designed to accurately capture ice thickness changes</a:t>
            </a:r>
          </a:p>
        </p:txBody>
      </p:sp>
      <p:sp>
        <p:nvSpPr>
          <p:cNvPr id="13" name="Google Shape;317;p41">
            <a:extLst>
              <a:ext uri="{FF2B5EF4-FFF2-40B4-BE49-F238E27FC236}">
                <a16:creationId xmlns:a16="http://schemas.microsoft.com/office/drawing/2014/main" id="{DEDC84C4-C036-889B-521E-2064BD47CB78}"/>
              </a:ext>
            </a:extLst>
          </p:cNvPr>
          <p:cNvSpPr txBox="1">
            <a:spLocks/>
          </p:cNvSpPr>
          <p:nvPr/>
        </p:nvSpPr>
        <p:spPr>
          <a:xfrm>
            <a:off x="1177665" y="3441351"/>
            <a:ext cx="30549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/>
              <a:t>Cons</a:t>
            </a:r>
          </a:p>
        </p:txBody>
      </p:sp>
      <p:sp>
        <p:nvSpPr>
          <p:cNvPr id="15" name="Google Shape;317;p41">
            <a:extLst>
              <a:ext uri="{FF2B5EF4-FFF2-40B4-BE49-F238E27FC236}">
                <a16:creationId xmlns:a16="http://schemas.microsoft.com/office/drawing/2014/main" id="{92ED396E-8382-9824-E0FA-1B2A710BDFDA}"/>
              </a:ext>
            </a:extLst>
          </p:cNvPr>
          <p:cNvSpPr txBox="1">
            <a:spLocks/>
          </p:cNvSpPr>
          <p:nvPr/>
        </p:nvSpPr>
        <p:spPr>
          <a:xfrm>
            <a:off x="4911404" y="2393105"/>
            <a:ext cx="30549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/>
              <a:t>Pros</a:t>
            </a:r>
          </a:p>
        </p:txBody>
      </p:sp>
      <p:sp>
        <p:nvSpPr>
          <p:cNvPr id="16" name="Google Shape;314;p41">
            <a:extLst>
              <a:ext uri="{FF2B5EF4-FFF2-40B4-BE49-F238E27FC236}">
                <a16:creationId xmlns:a16="http://schemas.microsoft.com/office/drawing/2014/main" id="{57C9CEC8-61FA-D6C3-DC4B-4FD1765593FB}"/>
              </a:ext>
            </a:extLst>
          </p:cNvPr>
          <p:cNvSpPr txBox="1">
            <a:spLocks/>
          </p:cNvSpPr>
          <p:nvPr/>
        </p:nvSpPr>
        <p:spPr>
          <a:xfrm>
            <a:off x="5862944" y="4607013"/>
            <a:ext cx="3054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32" name="Google Shape;315;p41">
            <a:extLst>
              <a:ext uri="{FF2B5EF4-FFF2-40B4-BE49-F238E27FC236}">
                <a16:creationId xmlns:a16="http://schemas.microsoft.com/office/drawing/2014/main" id="{32DFACA2-3033-C9A4-B05E-C604CC353822}"/>
              </a:ext>
            </a:extLst>
          </p:cNvPr>
          <p:cNvSpPr txBox="1">
            <a:spLocks/>
          </p:cNvSpPr>
          <p:nvPr/>
        </p:nvSpPr>
        <p:spPr>
          <a:xfrm>
            <a:off x="4911404" y="1562734"/>
            <a:ext cx="3054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Added features to Icepack to calculate the changes in ice volume</a:t>
            </a:r>
          </a:p>
        </p:txBody>
      </p:sp>
      <p:sp>
        <p:nvSpPr>
          <p:cNvPr id="33" name="Google Shape;314;p41">
            <a:extLst>
              <a:ext uri="{FF2B5EF4-FFF2-40B4-BE49-F238E27FC236}">
                <a16:creationId xmlns:a16="http://schemas.microsoft.com/office/drawing/2014/main" id="{1EB4A8E4-07A8-2FD0-D9D5-57FBF04657A7}"/>
              </a:ext>
            </a:extLst>
          </p:cNvPr>
          <p:cNvSpPr txBox="1">
            <a:spLocks/>
          </p:cNvSpPr>
          <p:nvPr/>
        </p:nvSpPr>
        <p:spPr>
          <a:xfrm>
            <a:off x="4911404" y="2954840"/>
            <a:ext cx="3054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Best for examining effects of increased ice thickness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4" name="Google Shape;317;p41">
            <a:extLst>
              <a:ext uri="{FF2B5EF4-FFF2-40B4-BE49-F238E27FC236}">
                <a16:creationId xmlns:a16="http://schemas.microsoft.com/office/drawing/2014/main" id="{F6731CDD-C3AB-FD3B-232B-DAA26A5C2F37}"/>
              </a:ext>
            </a:extLst>
          </p:cNvPr>
          <p:cNvSpPr txBox="1">
            <a:spLocks/>
          </p:cNvSpPr>
          <p:nvPr/>
        </p:nvSpPr>
        <p:spPr>
          <a:xfrm>
            <a:off x="4911404" y="3437460"/>
            <a:ext cx="30549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/>
              <a:t>Cons</a:t>
            </a:r>
          </a:p>
        </p:txBody>
      </p:sp>
      <p:sp>
        <p:nvSpPr>
          <p:cNvPr id="35" name="Google Shape;314;p41">
            <a:extLst>
              <a:ext uri="{FF2B5EF4-FFF2-40B4-BE49-F238E27FC236}">
                <a16:creationId xmlns:a16="http://schemas.microsoft.com/office/drawing/2014/main" id="{CBC95515-CC4C-0879-BA9C-E0FD11A54C7B}"/>
              </a:ext>
            </a:extLst>
          </p:cNvPr>
          <p:cNvSpPr txBox="1">
            <a:spLocks/>
          </p:cNvSpPr>
          <p:nvPr/>
        </p:nvSpPr>
        <p:spPr>
          <a:xfrm>
            <a:off x="4920027" y="3979088"/>
            <a:ext cx="30549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Does not accurately capture salinity or snow-ice interactions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6FC46D44-6796-65FD-8D75-5A4263A7A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>
            <a:extLst>
              <a:ext uri="{FF2B5EF4-FFF2-40B4-BE49-F238E27FC236}">
                <a16:creationId xmlns:a16="http://schemas.microsoft.com/office/drawing/2014/main" id="{0650EF5E-F7ED-5350-BAB1-166DED351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9950" y="2169729"/>
            <a:ext cx="35397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Version 1</a:t>
            </a:r>
            <a:endParaRPr dirty="0"/>
          </a:p>
        </p:txBody>
      </p:sp>
      <p:sp>
        <p:nvSpPr>
          <p:cNvPr id="294" name="Google Shape;294;p38">
            <a:extLst>
              <a:ext uri="{FF2B5EF4-FFF2-40B4-BE49-F238E27FC236}">
                <a16:creationId xmlns:a16="http://schemas.microsoft.com/office/drawing/2014/main" id="{4F2B8D62-251D-8F9D-25D5-93A3A526953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29148" y="1005305"/>
            <a:ext cx="1277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295" name="Google Shape;295;p38">
            <a:extLst>
              <a:ext uri="{FF2B5EF4-FFF2-40B4-BE49-F238E27FC236}">
                <a16:creationId xmlns:a16="http://schemas.microsoft.com/office/drawing/2014/main" id="{31341214-797F-89EF-68E4-095AAF25C9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06925" y="-9012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DE4B7FE-541E-CEE3-07FD-D7C3F407D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60" y="1239333"/>
            <a:ext cx="5154280" cy="2664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0AEA70-2494-8659-9F78-B2265BDD562C}"/>
              </a:ext>
            </a:extLst>
          </p:cNvPr>
          <p:cNvSpPr txBox="1"/>
          <p:nvPr/>
        </p:nvSpPr>
        <p:spPr>
          <a:xfrm>
            <a:off x="7047570" y="4881890"/>
            <a:ext cx="50403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https://www.realice.eco/science</a:t>
            </a:r>
          </a:p>
        </p:txBody>
      </p:sp>
    </p:spTree>
    <p:extLst>
      <p:ext uri="{BB962C8B-B14F-4D97-AF65-F5344CB8AC3E}">
        <p14:creationId xmlns:p14="http://schemas.microsoft.com/office/powerpoint/2010/main" val="348701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 txBox="1">
            <a:spLocks noGrp="1"/>
          </p:cNvSpPr>
          <p:nvPr>
            <p:ph type="title"/>
          </p:nvPr>
        </p:nvSpPr>
        <p:spPr>
          <a:xfrm>
            <a:off x="719915" y="3167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Version 1 Results</a:t>
            </a:r>
            <a:endParaRPr dirty="0"/>
          </a:p>
        </p:txBody>
      </p:sp>
      <p:sp>
        <p:nvSpPr>
          <p:cNvPr id="323" name="Google Shape;323;p42"/>
          <p:cNvSpPr txBox="1">
            <a:spLocks noGrp="1"/>
          </p:cNvSpPr>
          <p:nvPr>
            <p:ph type="subTitle" idx="1"/>
          </p:nvPr>
        </p:nvSpPr>
        <p:spPr>
          <a:xfrm>
            <a:off x="719915" y="2484600"/>
            <a:ext cx="6874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Ice thickness increased .13 m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Salinity decreased .082 ppt</a:t>
            </a:r>
            <a:endParaRPr dirty="0"/>
          </a:p>
        </p:txBody>
      </p:sp>
      <p:sp>
        <p:nvSpPr>
          <p:cNvPr id="324" name="Google Shape;324;p42"/>
          <p:cNvSpPr txBox="1">
            <a:spLocks noGrp="1"/>
          </p:cNvSpPr>
          <p:nvPr>
            <p:ph type="subTitle" idx="2"/>
          </p:nvPr>
        </p:nvSpPr>
        <p:spPr>
          <a:xfrm>
            <a:off x="719914" y="895418"/>
            <a:ext cx="3026895" cy="918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Simulated for </a:t>
            </a:r>
            <a:r>
              <a:rPr lang="en" b="1" dirty="0"/>
              <a:t>5 years </a:t>
            </a:r>
            <a:r>
              <a:rPr lang="en" dirty="0"/>
              <a:t>from 2026 to 2031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/>
              <a:t>Ice thickness </a:t>
            </a:r>
            <a:r>
              <a:rPr lang="en" dirty="0"/>
              <a:t>increased </a:t>
            </a:r>
            <a:r>
              <a:rPr lang="en" b="1" dirty="0"/>
              <a:t>.01 to .06 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dirty="0"/>
              <a:t>Salinity</a:t>
            </a:r>
            <a:r>
              <a:rPr lang="en" dirty="0"/>
              <a:t> decreased </a:t>
            </a:r>
            <a:r>
              <a:rPr lang="en" b="1" dirty="0"/>
              <a:t>.008 to .02 ppt</a:t>
            </a:r>
            <a:endParaRPr b="1" dirty="0"/>
          </a:p>
        </p:txBody>
      </p:sp>
      <p:sp>
        <p:nvSpPr>
          <p:cNvPr id="325" name="Google Shape;325;p42"/>
          <p:cNvSpPr txBox="1">
            <a:spLocks noGrp="1"/>
          </p:cNvSpPr>
          <p:nvPr>
            <p:ph type="subTitle" idx="3"/>
          </p:nvPr>
        </p:nvSpPr>
        <p:spPr>
          <a:xfrm>
            <a:off x="719915" y="3803910"/>
            <a:ext cx="6874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No change to ice thickness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Salinity decreased .0038 ppt</a:t>
            </a:r>
            <a:endParaRPr dirty="0"/>
          </a:p>
        </p:txBody>
      </p:sp>
      <p:sp>
        <p:nvSpPr>
          <p:cNvPr id="326" name="Google Shape;326;p42"/>
          <p:cNvSpPr txBox="1">
            <a:spLocks noGrp="1"/>
          </p:cNvSpPr>
          <p:nvPr>
            <p:ph type="subTitle" idx="4"/>
          </p:nvPr>
        </p:nvSpPr>
        <p:spPr>
          <a:xfrm>
            <a:off x="719915" y="2121485"/>
            <a:ext cx="6874200" cy="3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Best: Greenland</a:t>
            </a:r>
            <a:endParaRPr dirty="0"/>
          </a:p>
        </p:txBody>
      </p:sp>
      <p:sp>
        <p:nvSpPr>
          <p:cNvPr id="328" name="Google Shape;328;p42"/>
          <p:cNvSpPr txBox="1">
            <a:spLocks noGrp="1"/>
          </p:cNvSpPr>
          <p:nvPr>
            <p:ph type="subTitle" idx="6"/>
          </p:nvPr>
        </p:nvSpPr>
        <p:spPr>
          <a:xfrm>
            <a:off x="719915" y="3440782"/>
            <a:ext cx="6874200" cy="3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Worst: Kara Sea</a:t>
            </a:r>
            <a:endParaRPr dirty="0"/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9623C517-54FC-CC8E-8EBF-4D3F0E67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478" y="107686"/>
            <a:ext cx="5019633" cy="2464064"/>
          </a:xfrm>
          <a:prstGeom prst="rect">
            <a:avLst/>
          </a:prstGeom>
        </p:spPr>
      </p:pic>
      <p:pic>
        <p:nvPicPr>
          <p:cNvPr id="5" name="Picture 4" descr="A graph showing a graph of a graph&#10;&#10;AI-generated content may be incorrect.">
            <a:extLst>
              <a:ext uri="{FF2B5EF4-FFF2-40B4-BE49-F238E27FC236}">
                <a16:creationId xmlns:a16="http://schemas.microsoft.com/office/drawing/2014/main" id="{B0E0C40A-EF2B-1C1B-D938-E084CE3EA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479" y="2571750"/>
            <a:ext cx="5019633" cy="24640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2A9C1B51-C8DE-1F3C-25F3-7243A040D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>
            <a:extLst>
              <a:ext uri="{FF2B5EF4-FFF2-40B4-BE49-F238E27FC236}">
                <a16:creationId xmlns:a16="http://schemas.microsoft.com/office/drawing/2014/main" id="{60451AF0-60FA-0285-A05B-27E3D340EA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9950" y="2169729"/>
            <a:ext cx="35397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Version 2</a:t>
            </a:r>
            <a:endParaRPr dirty="0"/>
          </a:p>
        </p:txBody>
      </p:sp>
      <p:sp>
        <p:nvSpPr>
          <p:cNvPr id="294" name="Google Shape;294;p38">
            <a:extLst>
              <a:ext uri="{FF2B5EF4-FFF2-40B4-BE49-F238E27FC236}">
                <a16:creationId xmlns:a16="http://schemas.microsoft.com/office/drawing/2014/main" id="{813DD230-D6AE-B85D-F2BF-3152CD061450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29148" y="1005305"/>
            <a:ext cx="1277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295" name="Google Shape;295;p38">
            <a:extLst>
              <a:ext uri="{FF2B5EF4-FFF2-40B4-BE49-F238E27FC236}">
                <a16:creationId xmlns:a16="http://schemas.microsoft.com/office/drawing/2014/main" id="{ACE77E0B-0C22-5CB5-9DC9-5E762A8EBA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06925" y="-90125"/>
            <a:ext cx="1900950" cy="19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DB9F9C-C844-DBE2-7680-1FC100D7D3D5}"/>
              </a:ext>
            </a:extLst>
          </p:cNvPr>
          <p:cNvSpPr txBox="1"/>
          <p:nvPr/>
        </p:nvSpPr>
        <p:spPr>
          <a:xfrm>
            <a:off x="7047570" y="4881890"/>
            <a:ext cx="50403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https://www.realice.eco/mission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F6CFBC-7010-C649-5075-0432B04CA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0"/>
          <a:stretch/>
        </p:blipFill>
        <p:spPr bwMode="auto">
          <a:xfrm>
            <a:off x="4130040" y="1350962"/>
            <a:ext cx="4548248" cy="244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284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>
          <a:extLst>
            <a:ext uri="{FF2B5EF4-FFF2-40B4-BE49-F238E27FC236}">
              <a16:creationId xmlns:a16="http://schemas.microsoft.com/office/drawing/2014/main" id="{9F6F31D2-3D6D-588B-C77D-9A75288A4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>
            <a:extLst>
              <a:ext uri="{FF2B5EF4-FFF2-40B4-BE49-F238E27FC236}">
                <a16:creationId xmlns:a16="http://schemas.microsoft.com/office/drawing/2014/main" id="{1A434BD4-67D0-5B65-CC24-7346594248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15" y="3167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Version 2 Results</a:t>
            </a:r>
            <a:endParaRPr dirty="0"/>
          </a:p>
        </p:txBody>
      </p:sp>
      <p:sp>
        <p:nvSpPr>
          <p:cNvPr id="323" name="Google Shape;323;p42">
            <a:extLst>
              <a:ext uri="{FF2B5EF4-FFF2-40B4-BE49-F238E27FC236}">
                <a16:creationId xmlns:a16="http://schemas.microsoft.com/office/drawing/2014/main" id="{BC57ECC6-7ECB-1AFF-2A7E-EBCE433A223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2481" y="2484600"/>
            <a:ext cx="6874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Ice thickness increased .18 m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Salinity decreased .04 ppt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24" name="Google Shape;324;p42">
            <a:extLst>
              <a:ext uri="{FF2B5EF4-FFF2-40B4-BE49-F238E27FC236}">
                <a16:creationId xmlns:a16="http://schemas.microsoft.com/office/drawing/2014/main" id="{A1FD2294-F9D2-366B-1808-E4E158BF7C5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9915" y="895418"/>
            <a:ext cx="6874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Simulated for </a:t>
            </a:r>
            <a:r>
              <a:rPr lang="en-US" b="1" dirty="0"/>
              <a:t>5 years </a:t>
            </a:r>
            <a:r>
              <a:rPr lang="en-US" dirty="0"/>
              <a:t>from 2026 to 2031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Ice thickness </a:t>
            </a:r>
            <a:r>
              <a:rPr lang="en-US" dirty="0"/>
              <a:t>increased </a:t>
            </a:r>
            <a:r>
              <a:rPr lang="en-US" b="1" dirty="0"/>
              <a:t>.06 to .14 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Salinity</a:t>
            </a:r>
            <a:r>
              <a:rPr lang="en-US" dirty="0"/>
              <a:t> decreased </a:t>
            </a:r>
            <a:r>
              <a:rPr lang="en-US" b="1" dirty="0"/>
              <a:t>.01 to .024 ppt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25" name="Google Shape;325;p42">
            <a:extLst>
              <a:ext uri="{FF2B5EF4-FFF2-40B4-BE49-F238E27FC236}">
                <a16:creationId xmlns:a16="http://schemas.microsoft.com/office/drawing/2014/main" id="{4927D768-D6BB-29FF-7F5C-5D394168BAF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9915" y="3803910"/>
            <a:ext cx="6874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 change to ice thickness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Salinity decreased .0039 ppt</a:t>
            </a:r>
          </a:p>
        </p:txBody>
      </p:sp>
      <p:sp>
        <p:nvSpPr>
          <p:cNvPr id="326" name="Google Shape;326;p42">
            <a:extLst>
              <a:ext uri="{FF2B5EF4-FFF2-40B4-BE49-F238E27FC236}">
                <a16:creationId xmlns:a16="http://schemas.microsoft.com/office/drawing/2014/main" id="{1A5FC9BC-9FDD-F719-CAAC-045968C94B2B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719915" y="2121485"/>
            <a:ext cx="6874200" cy="3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Best: Greenland</a:t>
            </a:r>
            <a:endParaRPr dirty="0"/>
          </a:p>
        </p:txBody>
      </p:sp>
      <p:sp>
        <p:nvSpPr>
          <p:cNvPr id="328" name="Google Shape;328;p42">
            <a:extLst>
              <a:ext uri="{FF2B5EF4-FFF2-40B4-BE49-F238E27FC236}">
                <a16:creationId xmlns:a16="http://schemas.microsoft.com/office/drawing/2014/main" id="{29F6D322-05B3-FF55-E7A8-D232D08EAD50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719915" y="3440782"/>
            <a:ext cx="6874200" cy="3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Worst: Kara Sea</a:t>
            </a:r>
            <a:endParaRPr dirty="0"/>
          </a:p>
        </p:txBody>
      </p:sp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CDCFE7EA-F4A0-6C79-7CC8-C3ED5B3D0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479" y="107685"/>
            <a:ext cx="5019633" cy="2464065"/>
          </a:xfrm>
          <a:prstGeom prst="rect">
            <a:avLst/>
          </a:prstGeom>
        </p:spPr>
      </p:pic>
      <p:pic>
        <p:nvPicPr>
          <p:cNvPr id="3" name="Picture 2" descr="A graph showing a graph of a graph&#10;&#10;AI-generated content may be incorrect.">
            <a:extLst>
              <a:ext uri="{FF2B5EF4-FFF2-40B4-BE49-F238E27FC236}">
                <a16:creationId xmlns:a16="http://schemas.microsoft.com/office/drawing/2014/main" id="{7ED3F7F2-266E-A24A-F84A-4A8B4D81D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479" y="2571750"/>
            <a:ext cx="5019634" cy="24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5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A0C206B0-5355-7428-607B-ED801627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7" y="624042"/>
            <a:ext cx="4192861" cy="2259728"/>
          </a:xfrm>
          <a:prstGeom prst="rect">
            <a:avLst/>
          </a:prstGeom>
        </p:spPr>
      </p:pic>
      <p:pic>
        <p:nvPicPr>
          <p:cNvPr id="10" name="Picture 9" descr="A graph of a graph&#10;&#10;AI-generated content may be incorrect.">
            <a:extLst>
              <a:ext uri="{FF2B5EF4-FFF2-40B4-BE49-F238E27FC236}">
                <a16:creationId xmlns:a16="http://schemas.microsoft.com/office/drawing/2014/main" id="{17B57DE4-F154-C3F6-72FE-744103F41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718" y="624042"/>
            <a:ext cx="4192861" cy="2259729"/>
          </a:xfrm>
          <a:prstGeom prst="rect">
            <a:avLst/>
          </a:prstGeom>
        </p:spPr>
      </p:pic>
      <p:pic>
        <p:nvPicPr>
          <p:cNvPr id="11" name="Picture 10" descr="A graph showing a graph of a graph&#10;&#10;AI-generated content may be incorrect.">
            <a:extLst>
              <a:ext uri="{FF2B5EF4-FFF2-40B4-BE49-F238E27FC236}">
                <a16:creationId xmlns:a16="http://schemas.microsoft.com/office/drawing/2014/main" id="{0574876D-3B13-4D9C-630D-36EDE4576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20" y="2883771"/>
            <a:ext cx="4192858" cy="2259728"/>
          </a:xfrm>
          <a:prstGeom prst="rect">
            <a:avLst/>
          </a:prstGeom>
        </p:spPr>
      </p:pic>
      <p:pic>
        <p:nvPicPr>
          <p:cNvPr id="12" name="Picture 11" descr="A graph showing a graph of a graph&#10;&#10;AI-generated content may be incorrect.">
            <a:extLst>
              <a:ext uri="{FF2B5EF4-FFF2-40B4-BE49-F238E27FC236}">
                <a16:creationId xmlns:a16="http://schemas.microsoft.com/office/drawing/2014/main" id="{4CE98E93-9F17-3B27-A68A-83939642B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718" y="2883771"/>
            <a:ext cx="4192862" cy="2259729"/>
          </a:xfrm>
          <a:prstGeom prst="rect">
            <a:avLst/>
          </a:prstGeom>
        </p:spPr>
      </p:pic>
      <p:sp>
        <p:nvSpPr>
          <p:cNvPr id="13" name="Google Shape;322;p42">
            <a:extLst>
              <a:ext uri="{FF2B5EF4-FFF2-40B4-BE49-F238E27FC236}">
                <a16:creationId xmlns:a16="http://schemas.microsoft.com/office/drawing/2014/main" id="{111058A3-CF20-8805-68B5-73BA9E3CC9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2025" y="51342"/>
            <a:ext cx="15102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Version 1</a:t>
            </a:r>
            <a:endParaRPr dirty="0"/>
          </a:p>
        </p:txBody>
      </p:sp>
      <p:sp>
        <p:nvSpPr>
          <p:cNvPr id="14" name="Google Shape;322;p42">
            <a:extLst>
              <a:ext uri="{FF2B5EF4-FFF2-40B4-BE49-F238E27FC236}">
                <a16:creationId xmlns:a16="http://schemas.microsoft.com/office/drawing/2014/main" id="{23B59F62-CEA8-B36E-D0BF-108C6493FF61}"/>
              </a:ext>
            </a:extLst>
          </p:cNvPr>
          <p:cNvSpPr txBox="1">
            <a:spLocks/>
          </p:cNvSpPr>
          <p:nvPr/>
        </p:nvSpPr>
        <p:spPr>
          <a:xfrm>
            <a:off x="6037826" y="51342"/>
            <a:ext cx="16626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dvent Pro"/>
              <a:buNone/>
              <a:defRPr sz="30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r>
              <a:rPr lang="en-US" dirty="0"/>
              <a:t>Version 2</a:t>
            </a:r>
          </a:p>
        </p:txBody>
      </p:sp>
    </p:spTree>
    <p:extLst>
      <p:ext uri="{BB962C8B-B14F-4D97-AF65-F5344CB8AC3E}">
        <p14:creationId xmlns:p14="http://schemas.microsoft.com/office/powerpoint/2010/main" val="94064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3769408E-465F-0A98-41F0-49BF4267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8">
            <a:extLst>
              <a:ext uri="{FF2B5EF4-FFF2-40B4-BE49-F238E27FC236}">
                <a16:creationId xmlns:a16="http://schemas.microsoft.com/office/drawing/2014/main" id="{08567476-B029-0E54-C65D-741CC8BB5F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06925" y="-90125"/>
            <a:ext cx="1900950" cy="19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3;p38">
            <a:extLst>
              <a:ext uri="{FF2B5EF4-FFF2-40B4-BE49-F238E27FC236}">
                <a16:creationId xmlns:a16="http://schemas.microsoft.com/office/drawing/2014/main" id="{03A256A0-F4C8-2E41-74F4-7662B30013D1}"/>
              </a:ext>
            </a:extLst>
          </p:cNvPr>
          <p:cNvSpPr txBox="1">
            <a:spLocks/>
          </p:cNvSpPr>
          <p:nvPr/>
        </p:nvSpPr>
        <p:spPr>
          <a:xfrm>
            <a:off x="5043027" y="2171154"/>
            <a:ext cx="35397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50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r>
              <a:rPr lang="en-US" dirty="0"/>
              <a:t>Takeaways</a:t>
            </a:r>
          </a:p>
        </p:txBody>
      </p:sp>
      <p:sp>
        <p:nvSpPr>
          <p:cNvPr id="3" name="Google Shape;294;p38">
            <a:extLst>
              <a:ext uri="{FF2B5EF4-FFF2-40B4-BE49-F238E27FC236}">
                <a16:creationId xmlns:a16="http://schemas.microsoft.com/office/drawing/2014/main" id="{97642B66-BFD4-8841-6D83-BDBE95D7247A}"/>
              </a:ext>
            </a:extLst>
          </p:cNvPr>
          <p:cNvSpPr txBox="1">
            <a:spLocks/>
          </p:cNvSpPr>
          <p:nvPr/>
        </p:nvSpPr>
        <p:spPr>
          <a:xfrm>
            <a:off x="7305627" y="1075090"/>
            <a:ext cx="12771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r>
              <a:rPr lang="en" dirty="0"/>
              <a:t>05</a:t>
            </a:r>
          </a:p>
        </p:txBody>
      </p:sp>
      <p:pic>
        <p:nvPicPr>
          <p:cNvPr id="4098" name="Picture 2" descr="UN Says Melting Arctic Ice Is Key Indicator of Climate Change—But It's Not  Melting | The Epoch Times">
            <a:extLst>
              <a:ext uri="{FF2B5EF4-FFF2-40B4-BE49-F238E27FC236}">
                <a16:creationId xmlns:a16="http://schemas.microsoft.com/office/drawing/2014/main" id="{AE65ADA7-9374-72AF-1010-9C133BAC8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2" y="1005855"/>
            <a:ext cx="4697684" cy="3131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D7242-5928-F365-DD7C-C5721F6FA543}"/>
              </a:ext>
            </a:extLst>
          </p:cNvPr>
          <p:cNvSpPr txBox="1"/>
          <p:nvPr/>
        </p:nvSpPr>
        <p:spPr>
          <a:xfrm>
            <a:off x="81724" y="4733986"/>
            <a:ext cx="5040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6">
                    <a:lumMod val="65000"/>
                  </a:schemeClr>
                </a:solidFill>
              </a:rPr>
              <a:t>https://www.theepochtimes.com/article/un-says-melting-arctic-ice-is-a-key-indicator-of-climate-change-but-its-not-melting-5580038</a:t>
            </a:r>
          </a:p>
        </p:txBody>
      </p:sp>
    </p:spTree>
    <p:extLst>
      <p:ext uri="{BB962C8B-B14F-4D97-AF65-F5344CB8AC3E}">
        <p14:creationId xmlns:p14="http://schemas.microsoft.com/office/powerpoint/2010/main" val="59505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Takeaways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41907A9-BC81-7FFB-580F-1E8F16AFE866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475786" y="1412700"/>
            <a:ext cx="840801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Ice increase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10–20 cm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can delay melt and boost reflectivity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Increased ice coverage can reduce Arctic warming by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up to 0.2°C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Multi-year ice survival improved by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up to 30%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15% more multi-year ice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preserves key habitats for Arctic species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Proactive efforts may offset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billions in climate adaptation costs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Scaling requires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interdisciplinary research and strong policy backing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>
          <a:extLst>
            <a:ext uri="{FF2B5EF4-FFF2-40B4-BE49-F238E27FC236}">
              <a16:creationId xmlns:a16="http://schemas.microsoft.com/office/drawing/2014/main" id="{DB58964C-C723-B564-BB9C-1E25DA53D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41;p69">
            <a:extLst>
              <a:ext uri="{FF2B5EF4-FFF2-40B4-BE49-F238E27FC236}">
                <a16:creationId xmlns:a16="http://schemas.microsoft.com/office/drawing/2014/main" id="{1E098DFA-2FA0-F3C0-68E7-2637B1DAB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0846" y="318927"/>
            <a:ext cx="6223621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Acknowledgments</a:t>
            </a:r>
            <a:endParaRPr dirty="0"/>
          </a:p>
        </p:txBody>
      </p:sp>
      <p:pic>
        <p:nvPicPr>
          <p:cNvPr id="15" name="Picture 14" descr="A cactus and mountains with a sunset&#10;&#10;AI-generated content may be incorrect.">
            <a:extLst>
              <a:ext uri="{FF2B5EF4-FFF2-40B4-BE49-F238E27FC236}">
                <a16:creationId xmlns:a16="http://schemas.microsoft.com/office/drawing/2014/main" id="{80FEC881-00A9-4D5B-35D9-4973D816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4" y="426274"/>
            <a:ext cx="1733885" cy="2303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6" name="Picture 15" descr="A logo with a red swoosh and white text&#10;&#10;AI-generated content may be incorrect.">
            <a:extLst>
              <a:ext uri="{FF2B5EF4-FFF2-40B4-BE49-F238E27FC236}">
                <a16:creationId xmlns:a16="http://schemas.microsoft.com/office/drawing/2014/main" id="{E92D3E52-D4D4-A6E5-4A87-0BB5FE528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3" y="3069608"/>
            <a:ext cx="1733885" cy="18263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D5BCCF-70D2-ED84-758A-D6D7ADFE1A57}"/>
              </a:ext>
            </a:extLst>
          </p:cNvPr>
          <p:cNvSpPr txBox="1"/>
          <p:nvPr/>
        </p:nvSpPr>
        <p:spPr>
          <a:xfrm>
            <a:off x="2504685" y="1469120"/>
            <a:ext cx="57992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chemeClr val="accent1"/>
                </a:solidFill>
                <a:effectLst/>
                <a:latin typeface="Assistant" pitchFamily="2" charset="-79"/>
                <a:cs typeface="Assistant" pitchFamily="2" charset="-79"/>
              </a:rPr>
              <a:t>This work was made possible with the guidance of Dr. Steven Desch. This work was funded by the Arizona Space Grant. Thank you to Cice-Consortium and their “Icepack” code. Thank you to all that made this possible.</a:t>
            </a:r>
            <a:endParaRPr lang="en-US" sz="14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endParaRPr lang="en-US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EE565D-AF5E-E0FE-FD98-2096911EA546}"/>
              </a:ext>
            </a:extLst>
          </p:cNvPr>
          <p:cNvSpPr txBox="1"/>
          <p:nvPr/>
        </p:nvSpPr>
        <p:spPr>
          <a:xfrm>
            <a:off x="2378306" y="3082852"/>
            <a:ext cx="6550104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800" i="0" dirty="0">
                <a:solidFill>
                  <a:schemeClr val="accent1"/>
                </a:solidFill>
                <a:effectLst/>
                <a:latin typeface="Assistant" pitchFamily="2" charset="-79"/>
                <a:cs typeface="Assistant" pitchFamily="2" charset="-79"/>
              </a:rPr>
              <a:t>1 ) Desch, S., Rantanen, M., &amp; Vargas, P. (2016). The role of sea-ice dynamics in the Arctic climate system: An integrated modeling approach. Earth's Future, 4(11), 500–518. https://doi.org/10.1002/2016EF000410. 2) Vargas, P. (2017). Icepack: A Numerical Model for Ice Dynamics [GitHub repository]. Retrieved from https://github.com/percurnicus/Icepack. 3) CICE Consortium. (2024). Icepack (Version 1.5.0) [Software]. Zenodo. https://doi.org/10.5281/zenodo.14188409 4) NASA. (2024). Arctic sea ice dynamics image. NASA Earth Observatory. Retrieved from https://earthobservatory.nasa.gov. 5) Wikipedia Contributors. (2024). Arctic Circle. Wikipedia. Retrieved from https://en.wikipedia.org/wiki/File:Arctic_circle.svg. 6) Lawrence Livermore National Laboratory. (2024). Data retrieved for sea-ice modeling. Lawrence Livermore National Laboratory. Retrieved from https://www.llnl.gov.</a:t>
            </a:r>
            <a:endParaRPr lang="en-US" sz="800" dirty="0">
              <a:solidFill>
                <a:schemeClr val="accent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endParaRPr lang="en-US" sz="8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" name="Google Shape;741;p69">
            <a:extLst>
              <a:ext uri="{FF2B5EF4-FFF2-40B4-BE49-F238E27FC236}">
                <a16:creationId xmlns:a16="http://schemas.microsoft.com/office/drawing/2014/main" id="{A69352F6-4E6A-D8DB-9EB9-8472194311C5}"/>
              </a:ext>
            </a:extLst>
          </p:cNvPr>
          <p:cNvSpPr txBox="1">
            <a:spLocks/>
          </p:cNvSpPr>
          <p:nvPr/>
        </p:nvSpPr>
        <p:spPr>
          <a:xfrm>
            <a:off x="2020845" y="2016109"/>
            <a:ext cx="6223621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dvent Pro"/>
              <a:buNone/>
              <a:defRPr sz="30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algn="ctr"/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45872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>
          <a:extLst>
            <a:ext uri="{FF2B5EF4-FFF2-40B4-BE49-F238E27FC236}">
              <a16:creationId xmlns:a16="http://schemas.microsoft.com/office/drawing/2014/main" id="{B50FAA13-65DE-56FE-E8CD-10C066059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9">
            <a:extLst>
              <a:ext uri="{FF2B5EF4-FFF2-40B4-BE49-F238E27FC236}">
                <a16:creationId xmlns:a16="http://schemas.microsoft.com/office/drawing/2014/main" id="{DD77E861-8E8F-0A9F-C63F-A2E40822CA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7950" y="412296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742" name="Google Shape;742;p69">
            <a:extLst>
              <a:ext uri="{FF2B5EF4-FFF2-40B4-BE49-F238E27FC236}">
                <a16:creationId xmlns:a16="http://schemas.microsoft.com/office/drawing/2014/main" id="{E1AB98C6-D54C-7B26-B038-42059E7D520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47950" y="1415171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Anneli “Lee” Sorensen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hlinkClick r:id="rId3"/>
              </a:rPr>
              <a:t>asorens9@asu.edu</a:t>
            </a: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05D7348-D2D3-BC44-35EF-6D9098A62C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89" t="11033" r="10404" b="10908"/>
          <a:stretch/>
        </p:blipFill>
        <p:spPr>
          <a:xfrm>
            <a:off x="3447499" y="2669629"/>
            <a:ext cx="2249001" cy="2230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5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B1AEE4-ED46-8EC1-F6D7-11F447E4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3C6A38-36D1-8823-D5A8-8EF7AF826029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5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47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-1278167" y="414850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7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763063" y="318817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7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384725" y="-535625"/>
            <a:ext cx="1900950" cy="19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3BB8B23-0611-D630-5F86-099DE10C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CE87349-3FB7-0DB6-72F1-160C91E0606A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375;p47">
            <a:extLst>
              <a:ext uri="{FF2B5EF4-FFF2-40B4-BE49-F238E27FC236}">
                <a16:creationId xmlns:a16="http://schemas.microsoft.com/office/drawing/2014/main" id="{9D6FE884-12C0-A9CB-4F4A-CAA3CDDE94CC}"/>
              </a:ext>
            </a:extLst>
          </p:cNvPr>
          <p:cNvSpPr txBox="1">
            <a:spLocks/>
          </p:cNvSpPr>
          <p:nvPr/>
        </p:nvSpPr>
        <p:spPr>
          <a:xfrm>
            <a:off x="-2086579" y="4160509"/>
            <a:ext cx="7704000" cy="57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dvent Pro"/>
              <a:buNone/>
              <a:defRPr sz="30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r>
              <a:rPr lang="en-US" dirty="0"/>
              <a:t>The Loss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6EF5F965-5F51-1CD3-785D-B96C8814D58D}"/>
              </a:ext>
            </a:extLst>
          </p:cNvPr>
          <p:cNvSpPr/>
          <p:nvPr/>
        </p:nvSpPr>
        <p:spPr>
          <a:xfrm>
            <a:off x="4333361" y="4160509"/>
            <a:ext cx="2004060" cy="572700"/>
          </a:xfrm>
          <a:prstGeom prst="flowChartTerminator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2380650" y="1082266"/>
            <a:ext cx="4382700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</a:t>
            </a:r>
            <a:endParaRPr dirty="0"/>
          </a:p>
        </p:txBody>
      </p:sp>
      <p:sp>
        <p:nvSpPr>
          <p:cNvPr id="287" name="Google Shape;287;p37"/>
          <p:cNvSpPr txBox="1">
            <a:spLocks noGrp="1"/>
          </p:cNvSpPr>
          <p:nvPr>
            <p:ph type="subTitle" idx="1"/>
          </p:nvPr>
        </p:nvSpPr>
        <p:spPr>
          <a:xfrm>
            <a:off x="1116980" y="2412915"/>
            <a:ext cx="6910039" cy="1490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How can pumping water in strategically chosen areas help to preserve and thicken Arctic ice?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924250" y="2208525"/>
            <a:ext cx="35397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Arctic Ice Matters</a:t>
            </a:r>
            <a:endParaRPr dirty="0"/>
          </a:p>
        </p:txBody>
      </p:sp>
      <p:sp>
        <p:nvSpPr>
          <p:cNvPr id="294" name="Google Shape;294;p38"/>
          <p:cNvSpPr txBox="1">
            <a:spLocks noGrp="1"/>
          </p:cNvSpPr>
          <p:nvPr>
            <p:ph type="title" idx="2"/>
          </p:nvPr>
        </p:nvSpPr>
        <p:spPr>
          <a:xfrm>
            <a:off x="924250" y="1012925"/>
            <a:ext cx="1277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95" name="Google Shape;2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06925" y="-90125"/>
            <a:ext cx="1900950" cy="1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Arctic ice: 5 reasons the region's warm winter should alarm you | Vox">
            <a:extLst>
              <a:ext uri="{FF2B5EF4-FFF2-40B4-BE49-F238E27FC236}">
                <a16:creationId xmlns:a16="http://schemas.microsoft.com/office/drawing/2014/main" id="{AC68A9CB-8B0C-3AF5-025A-AA47D97AC02B}"/>
              </a:ext>
            </a:extLst>
          </p:cNvPr>
          <p:cNvPicPr>
            <a:picLocks noGrp="1" noChangeAspect="1" noChangeArrowheads="1"/>
          </p:cNvPicPr>
          <p:nvPr>
            <p:ph type="pic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" b="203"/>
          <a:stretch>
            <a:fillRect/>
          </a:stretch>
        </p:blipFill>
        <p:spPr bwMode="auto">
          <a:xfrm>
            <a:off x="4404477" y="464416"/>
            <a:ext cx="4201183" cy="421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E7C8DF-31AB-23E7-A7F7-9C75F2104BC8}"/>
              </a:ext>
            </a:extLst>
          </p:cNvPr>
          <p:cNvSpPr txBox="1"/>
          <p:nvPr/>
        </p:nvSpPr>
        <p:spPr>
          <a:xfrm>
            <a:off x="5352586" y="4841858"/>
            <a:ext cx="50403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6">
                    <a:lumMod val="65000"/>
                  </a:schemeClr>
                </a:solidFill>
              </a:rPr>
              <a:t>https://arcticportal.org/maps/download/arctic-definitions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C1237-7F0A-40DC-EF4C-EE8C5EF0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</a:t>
            </a:r>
          </a:p>
        </p:txBody>
      </p:sp>
      <p:pic>
        <p:nvPicPr>
          <p:cNvPr id="1026" name="Picture 2" descr="Does Albedo Affect Arctic Populations? | MyNASAData">
            <a:extLst>
              <a:ext uri="{FF2B5EF4-FFF2-40B4-BE49-F238E27FC236}">
                <a16:creationId xmlns:a16="http://schemas.microsoft.com/office/drawing/2014/main" id="{89444CD5-619B-238C-B952-20CFAF0E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4829"/>
            <a:ext cx="3954918" cy="369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F8F1245-D716-39D2-D86C-E3B71CC7F30B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720000" y="1695617"/>
            <a:ext cx="379923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13%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</a:t>
            </a:r>
            <a:r>
              <a:rPr lang="en-US" altLang="en-US" sz="14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ice loss each decade since 1979</a:t>
            </a:r>
            <a:endParaRPr kumimoji="0" lang="en-US" alt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sistant" pitchFamily="2" charset="-79"/>
              <a:cs typeface="Assistant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4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 Albedo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drops up to 50%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Arctic ice reflects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60–90%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of solar radiation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Ocean heat uptake increased by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~0.3 W/m²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40% drop in ice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threatens ecosystems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5244A-4884-CC57-C752-B3EAD2B42575}"/>
              </a:ext>
            </a:extLst>
          </p:cNvPr>
          <p:cNvSpPr txBox="1"/>
          <p:nvPr/>
        </p:nvSpPr>
        <p:spPr>
          <a:xfrm>
            <a:off x="3724507" y="4620280"/>
            <a:ext cx="5527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accent6">
                    <a:lumMod val="65000"/>
                  </a:schemeClr>
                </a:solidFill>
              </a:rPr>
              <a:t>https://www.google.com/url?sa=i&amp;url=https%3A%2F%2Fmynasadata.larc.nasa.gov%2Fmini-lessonactivity%2Fdoes-albedo-affect-arctic-populations&amp;psig=AOvVaw3JjXWGCOGQokdkuLNggThG&amp;ust=1743828028103000&amp;source=images&amp;cd=vfe&amp;opi=89978449&amp;ved=0CBcQjhxqFwoTCKiYl-PHvYwDFQAAAAAdAAAAABA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26C220CF-C9FC-421C-3A2A-8C3ABD036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8">
            <a:extLst>
              <a:ext uri="{FF2B5EF4-FFF2-40B4-BE49-F238E27FC236}">
                <a16:creationId xmlns:a16="http://schemas.microsoft.com/office/drawing/2014/main" id="{B215A469-34AB-709E-0467-541EF1C0DD4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06925" y="-90125"/>
            <a:ext cx="1900950" cy="19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3;p38">
            <a:extLst>
              <a:ext uri="{FF2B5EF4-FFF2-40B4-BE49-F238E27FC236}">
                <a16:creationId xmlns:a16="http://schemas.microsoft.com/office/drawing/2014/main" id="{F16CEB7B-C4E0-1E30-853A-F2F1F76794CB}"/>
              </a:ext>
            </a:extLst>
          </p:cNvPr>
          <p:cNvSpPr txBox="1">
            <a:spLocks/>
          </p:cNvSpPr>
          <p:nvPr/>
        </p:nvSpPr>
        <p:spPr>
          <a:xfrm>
            <a:off x="5043027" y="2171154"/>
            <a:ext cx="35397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50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dvent Pro"/>
              <a:buNone/>
              <a:defRPr sz="36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r>
              <a:rPr lang="en-US"/>
              <a:t>Methodology</a:t>
            </a:r>
            <a:endParaRPr lang="en-US" dirty="0"/>
          </a:p>
        </p:txBody>
      </p:sp>
      <p:sp>
        <p:nvSpPr>
          <p:cNvPr id="3" name="Google Shape;294;p38">
            <a:extLst>
              <a:ext uri="{FF2B5EF4-FFF2-40B4-BE49-F238E27FC236}">
                <a16:creationId xmlns:a16="http://schemas.microsoft.com/office/drawing/2014/main" id="{E17A5802-D004-5C54-BAA9-76D22A81DFB9}"/>
              </a:ext>
            </a:extLst>
          </p:cNvPr>
          <p:cNvSpPr txBox="1">
            <a:spLocks/>
          </p:cNvSpPr>
          <p:nvPr/>
        </p:nvSpPr>
        <p:spPr>
          <a:xfrm>
            <a:off x="7305627" y="1075090"/>
            <a:ext cx="12771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r>
              <a:rPr lang="en" dirty="0"/>
              <a:t>02</a:t>
            </a:r>
          </a:p>
        </p:txBody>
      </p:sp>
      <p:pic>
        <p:nvPicPr>
          <p:cNvPr id="15" name="Picture 1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007F0F2-E96E-11B1-852A-AA53AE858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72" y="941382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Google Shape;414;p52">
            <a:extLst>
              <a:ext uri="{FF2B5EF4-FFF2-40B4-BE49-F238E27FC236}">
                <a16:creationId xmlns:a16="http://schemas.microsoft.com/office/drawing/2014/main" id="{4EB8D569-A1C2-86C5-369B-85EAC8C66606}"/>
              </a:ext>
            </a:extLst>
          </p:cNvPr>
          <p:cNvSpPr txBox="1"/>
          <p:nvPr/>
        </p:nvSpPr>
        <p:spPr>
          <a:xfrm>
            <a:off x="806605" y="3808946"/>
            <a:ext cx="3055434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rPr>
              <a:t>[Link to Github Repository]</a:t>
            </a:r>
            <a:endParaRPr sz="2200" b="1" dirty="0">
              <a:solidFill>
                <a:schemeClr val="dk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243575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608487" y="1069350"/>
            <a:ext cx="2429700" cy="15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Methods</a:t>
            </a:r>
            <a:endParaRPr dirty="0"/>
          </a:p>
        </p:txBody>
      </p:sp>
      <p:sp>
        <p:nvSpPr>
          <p:cNvPr id="308" name="Google Shape;308;p40"/>
          <p:cNvSpPr txBox="1">
            <a:spLocks noGrp="1"/>
          </p:cNvSpPr>
          <p:nvPr>
            <p:ph type="subTitle" idx="1"/>
          </p:nvPr>
        </p:nvSpPr>
        <p:spPr>
          <a:xfrm>
            <a:off x="3038187" y="1407782"/>
            <a:ext cx="5281200" cy="2327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Built upon previous research under Steve Desch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Utilized CICE-Consortium’s “Icepack”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Extended code for multi-region adaptability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 Used CMIP-5 dataset for realistic results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sistant" pitchFamily="2" charset="-79"/>
                <a:cs typeface="Assistant" pitchFamily="2" charset="-79"/>
              </a:rPr>
              <a:t>Identified optimal water pumping sites for ice preservation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8D15948-D34A-E880-950B-3D52919C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883" t="788" r="-981" b="-4696"/>
          <a:stretch/>
        </p:blipFill>
        <p:spPr>
          <a:xfrm>
            <a:off x="473673" y="2097596"/>
            <a:ext cx="2051825" cy="197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6"/>
          <p:cNvSpPr txBox="1">
            <a:spLocks noGrp="1"/>
          </p:cNvSpPr>
          <p:nvPr>
            <p:ph type="title"/>
          </p:nvPr>
        </p:nvSpPr>
        <p:spPr>
          <a:xfrm>
            <a:off x="719988" y="26440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Testing Locations</a:t>
            </a:r>
            <a:endParaRPr dirty="0"/>
          </a:p>
        </p:txBody>
      </p:sp>
      <p:sp>
        <p:nvSpPr>
          <p:cNvPr id="465" name="Google Shape;465;p56"/>
          <p:cNvSpPr txBox="1"/>
          <p:nvPr/>
        </p:nvSpPr>
        <p:spPr>
          <a:xfrm>
            <a:off x="944499" y="3834738"/>
            <a:ext cx="2846915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rPr>
              <a:t>Ecosystem Significance</a:t>
            </a:r>
            <a:endParaRPr sz="2200" b="1" dirty="0">
              <a:solidFill>
                <a:schemeClr val="dk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467" name="Google Shape;467;p56"/>
          <p:cNvSpPr txBox="1"/>
          <p:nvPr/>
        </p:nvSpPr>
        <p:spPr>
          <a:xfrm>
            <a:off x="944500" y="2786058"/>
            <a:ext cx="21300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rPr>
              <a:t>Human Usage</a:t>
            </a:r>
            <a:endParaRPr sz="2200" b="1" dirty="0">
              <a:solidFill>
                <a:schemeClr val="dk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468" name="Google Shape;468;p56"/>
          <p:cNvSpPr txBox="1"/>
          <p:nvPr/>
        </p:nvSpPr>
        <p:spPr>
          <a:xfrm>
            <a:off x="944499" y="2614065"/>
            <a:ext cx="2616455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69" name="Google Shape;469;p56"/>
          <p:cNvSpPr txBox="1"/>
          <p:nvPr/>
        </p:nvSpPr>
        <p:spPr>
          <a:xfrm>
            <a:off x="944499" y="1737378"/>
            <a:ext cx="2921257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rPr>
              <a:t>Multi-Year Ice Presence</a:t>
            </a:r>
            <a:endParaRPr sz="2200" b="1" dirty="0">
              <a:solidFill>
                <a:schemeClr val="dk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470" name="Google Shape;470;p56"/>
          <p:cNvSpPr txBox="1"/>
          <p:nvPr/>
        </p:nvSpPr>
        <p:spPr>
          <a:xfrm>
            <a:off x="944500" y="1954819"/>
            <a:ext cx="2616456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Stabilizes climate feedbacks and extends sea ice longevity</a:t>
            </a:r>
            <a:endParaRPr lang="en" sz="1000" dirty="0">
              <a:solidFill>
                <a:schemeClr val="tx1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sp>
        <p:nvSpPr>
          <p:cNvPr id="471" name="Google Shape;471;p56"/>
          <p:cNvSpPr/>
          <p:nvPr/>
        </p:nvSpPr>
        <p:spPr>
          <a:xfrm>
            <a:off x="719988" y="2813717"/>
            <a:ext cx="183300" cy="18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6"/>
          <p:cNvSpPr/>
          <p:nvPr/>
        </p:nvSpPr>
        <p:spPr>
          <a:xfrm>
            <a:off x="719988" y="3862692"/>
            <a:ext cx="183300" cy="18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6"/>
          <p:cNvSpPr/>
          <p:nvPr/>
        </p:nvSpPr>
        <p:spPr>
          <a:xfrm>
            <a:off x="719988" y="1764142"/>
            <a:ext cx="183300" cy="18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63;p56">
            <a:extLst>
              <a:ext uri="{FF2B5EF4-FFF2-40B4-BE49-F238E27FC236}">
                <a16:creationId xmlns:a16="http://schemas.microsoft.com/office/drawing/2014/main" id="{D880064A-A5FA-8A88-8B53-1A8D4705F25F}"/>
              </a:ext>
            </a:extLst>
          </p:cNvPr>
          <p:cNvSpPr txBox="1">
            <a:spLocks/>
          </p:cNvSpPr>
          <p:nvPr/>
        </p:nvSpPr>
        <p:spPr>
          <a:xfrm>
            <a:off x="593904" y="103555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dvent Pro"/>
              <a:buNone/>
              <a:defRPr sz="30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dvent Pro"/>
              <a:buNone/>
              <a:defRPr sz="3500" b="1" i="0" u="none" strike="noStrike" cap="non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r>
              <a:rPr lang="en-US" sz="2400" dirty="0"/>
              <a:t>Criteria</a:t>
            </a:r>
          </a:p>
        </p:txBody>
      </p:sp>
      <p:pic>
        <p:nvPicPr>
          <p:cNvPr id="4" name="Picture 3" descr="A map of the arctic&#10;&#10;AI-generated content may be incorrect.">
            <a:extLst>
              <a:ext uri="{FF2B5EF4-FFF2-40B4-BE49-F238E27FC236}">
                <a16:creationId xmlns:a16="http://schemas.microsoft.com/office/drawing/2014/main" id="{F0D2345C-B0D5-0C27-4D9C-967C737557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17" t="11614" r="18498" b="9797"/>
          <a:stretch/>
        </p:blipFill>
        <p:spPr>
          <a:xfrm>
            <a:off x="4300032" y="492894"/>
            <a:ext cx="4123956" cy="4045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Google Shape;470;p56">
            <a:extLst>
              <a:ext uri="{FF2B5EF4-FFF2-40B4-BE49-F238E27FC236}">
                <a16:creationId xmlns:a16="http://schemas.microsoft.com/office/drawing/2014/main" id="{4E665DCD-4C7E-1021-5D60-D6A71C8DBF4B}"/>
              </a:ext>
            </a:extLst>
          </p:cNvPr>
          <p:cNvSpPr txBox="1"/>
          <p:nvPr/>
        </p:nvSpPr>
        <p:spPr>
          <a:xfrm>
            <a:off x="944500" y="3003198"/>
            <a:ext cx="2616454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Ensures sustainable resources and Arctic navigation routes</a:t>
            </a:r>
            <a:endParaRPr lang="en" sz="1000" dirty="0">
              <a:solidFill>
                <a:schemeClr val="tx1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sp>
        <p:nvSpPr>
          <p:cNvPr id="7" name="Google Shape;470;p56">
            <a:extLst>
              <a:ext uri="{FF2B5EF4-FFF2-40B4-BE49-F238E27FC236}">
                <a16:creationId xmlns:a16="http://schemas.microsoft.com/office/drawing/2014/main" id="{298A5E2E-682D-0D3B-CF3D-4C924F37568E}"/>
              </a:ext>
            </a:extLst>
          </p:cNvPr>
          <p:cNvSpPr txBox="1"/>
          <p:nvPr/>
        </p:nvSpPr>
        <p:spPr>
          <a:xfrm>
            <a:off x="903288" y="4094893"/>
            <a:ext cx="2657666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Safeguards habitats, biodiversity, and ecological balance</a:t>
            </a:r>
            <a:endParaRPr lang="en" sz="1100" dirty="0">
              <a:solidFill>
                <a:schemeClr val="tx1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2383672627"/>
      </p:ext>
    </p:extLst>
  </p:cSld>
  <p:clrMapOvr>
    <a:masterClrMapping/>
  </p:clrMapOvr>
</p:sld>
</file>

<file path=ppt/theme/theme1.xml><?xml version="1.0" encoding="utf-8"?>
<a:theme xmlns:a="http://schemas.openxmlformats.org/drawingml/2006/main" name="Data Science Strategies for Marketing by Slidesgo">
  <a:themeElements>
    <a:clrScheme name="Simple Light">
      <a:dk1>
        <a:srgbClr val="CAFFFF"/>
      </a:dk1>
      <a:lt1>
        <a:srgbClr val="03193F"/>
      </a:lt1>
      <a:dk2>
        <a:srgbClr val="6096A2"/>
      </a:dk2>
      <a:lt2>
        <a:srgbClr val="77BCC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CA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76700777-60D2-40F6-891B-94F4922E0A07}"/>
</file>

<file path=customXml/itemProps2.xml><?xml version="1.0" encoding="utf-8"?>
<ds:datastoreItem xmlns:ds="http://schemas.openxmlformats.org/officeDocument/2006/customXml" ds:itemID="{48D1C6A9-2C65-401D-9C30-3B886C7DD822}"/>
</file>

<file path=customXml/itemProps3.xml><?xml version="1.0" encoding="utf-8"?>
<ds:datastoreItem xmlns:ds="http://schemas.openxmlformats.org/officeDocument/2006/customXml" ds:itemID="{6040752F-59AE-44D9-8466-40B5536DBB49}"/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785</Words>
  <Application>Microsoft Office PowerPoint</Application>
  <PresentationFormat>On-screen Show (16:9)</PresentationFormat>
  <Paragraphs>95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Bebas Neue</vt:lpstr>
      <vt:lpstr>Assistant</vt:lpstr>
      <vt:lpstr>Arial</vt:lpstr>
      <vt:lpstr>Anaheim</vt:lpstr>
      <vt:lpstr>Advent Pro</vt:lpstr>
      <vt:lpstr>Raleway</vt:lpstr>
      <vt:lpstr>Data Science Strategies for Marketing by Slidesgo</vt:lpstr>
      <vt:lpstr>A Race Against Melt</vt:lpstr>
      <vt:lpstr>PowerPoint Presentation</vt:lpstr>
      <vt:lpstr>PowerPoint Presentation</vt:lpstr>
      <vt:lpstr>Objective</vt:lpstr>
      <vt:lpstr>Why Arctic Ice Matters</vt:lpstr>
      <vt:lpstr>Why it Matters</vt:lpstr>
      <vt:lpstr>PowerPoint Presentation</vt:lpstr>
      <vt:lpstr>Methods</vt:lpstr>
      <vt:lpstr>Testing Locations</vt:lpstr>
      <vt:lpstr>PowerPoint Presentation</vt:lpstr>
      <vt:lpstr>Version 1</vt:lpstr>
      <vt:lpstr>Version 1 Results</vt:lpstr>
      <vt:lpstr>Version 2</vt:lpstr>
      <vt:lpstr>Version 2 Results</vt:lpstr>
      <vt:lpstr>Version 1</vt:lpstr>
      <vt:lpstr>PowerPoint Presentation</vt:lpstr>
      <vt:lpstr>Takeaways</vt:lpstr>
      <vt:lpstr>Acknowledgments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Lee</dc:creator>
  <cp:lastModifiedBy>Rebecca Sorensen</cp:lastModifiedBy>
  <cp:revision>10</cp:revision>
  <dcterms:modified xsi:type="dcterms:W3CDTF">2025-04-04T21:20:38Z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